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40"/>
  </p:notesMasterIdLst>
  <p:handoutMasterIdLst>
    <p:handoutMasterId r:id="rId41"/>
  </p:handoutMasterIdLst>
  <p:sldIdLst>
    <p:sldId id="412" r:id="rId2"/>
    <p:sldId id="414" r:id="rId3"/>
    <p:sldId id="415" r:id="rId4"/>
    <p:sldId id="422" r:id="rId5"/>
    <p:sldId id="426" r:id="rId6"/>
    <p:sldId id="434" r:id="rId7"/>
    <p:sldId id="435" r:id="rId8"/>
    <p:sldId id="436" r:id="rId9"/>
    <p:sldId id="437" r:id="rId10"/>
    <p:sldId id="439" r:id="rId11"/>
    <p:sldId id="440" r:id="rId12"/>
    <p:sldId id="438" r:id="rId13"/>
    <p:sldId id="441" r:id="rId14"/>
    <p:sldId id="442" r:id="rId15"/>
    <p:sldId id="444" r:id="rId16"/>
    <p:sldId id="445" r:id="rId17"/>
    <p:sldId id="446" r:id="rId18"/>
    <p:sldId id="447" r:id="rId19"/>
    <p:sldId id="448" r:id="rId20"/>
    <p:sldId id="449" r:id="rId21"/>
    <p:sldId id="450" r:id="rId22"/>
    <p:sldId id="451" r:id="rId23"/>
    <p:sldId id="452" r:id="rId24"/>
    <p:sldId id="453" r:id="rId25"/>
    <p:sldId id="454" r:id="rId26"/>
    <p:sldId id="455" r:id="rId27"/>
    <p:sldId id="456" r:id="rId28"/>
    <p:sldId id="457" r:id="rId29"/>
    <p:sldId id="458" r:id="rId30"/>
    <p:sldId id="459" r:id="rId31"/>
    <p:sldId id="460" r:id="rId32"/>
    <p:sldId id="461" r:id="rId33"/>
    <p:sldId id="462" r:id="rId34"/>
    <p:sldId id="463" r:id="rId35"/>
    <p:sldId id="464" r:id="rId36"/>
    <p:sldId id="465" r:id="rId37"/>
    <p:sldId id="466" r:id="rId38"/>
    <p:sldId id="467" r:id="rId39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Pipelining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1366838"/>
            <a:ext cx="8918575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36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 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Solution-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Stall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5644114" y="2264947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440896" y="321108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71538" y="2421974"/>
            <a:ext cx="309854" cy="262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289704" y="2408553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740775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91417" y="1108075"/>
            <a:ext cx="1834446" cy="30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Time 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321238" y="2260921"/>
            <a:ext cx="162393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Add 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,R2,R3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299301" y="3217797"/>
            <a:ext cx="161147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Sub R4,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173200" y="1606804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IF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707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ID/RF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4331527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4891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MEM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5526813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WB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3735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327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4920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5512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6104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6697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7289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7881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5002469" y="2264947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5223206" y="2264947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4477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4357452" y="2292107"/>
            <a:ext cx="514027" cy="28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ALU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261253" y="2315947"/>
            <a:ext cx="371551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3207783" y="2264947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817894" y="227971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838460" y="2264947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41373" y="226494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3669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765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4240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4981904" y="2329369"/>
            <a:ext cx="429134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5612580" y="227300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837430" y="2264947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5431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4768022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4944885" y="2458211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4240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378648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6870031" y="3082245"/>
            <a:ext cx="298886" cy="645554"/>
            <a:chOff x="3283" y="1701"/>
            <a:chExt cx="218" cy="481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96" y="1820"/>
              <a:ext cx="38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3772650" y="3211087"/>
            <a:ext cx="486717" cy="387869"/>
            <a:chOff x="2347" y="1797"/>
            <a:chExt cx="355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47" y="1803"/>
              <a:ext cx="271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6217418" y="322585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6237983" y="3211087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4255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6165318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6639697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7337554" y="3219140"/>
            <a:ext cx="429135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7401993" y="3211087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8012103" y="321914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8043637" y="3211087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7831126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7167545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7344409" y="3404351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6639697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6778171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6122606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Rectangle 17"/>
          <p:cNvSpPr>
            <a:spLocks noChangeArrowheads="1"/>
          </p:cNvSpPr>
          <p:nvPr/>
        </p:nvSpPr>
        <p:spPr bwMode="auto">
          <a:xfrm>
            <a:off x="4405629" y="3248204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77" name="Rectangle 17"/>
          <p:cNvSpPr>
            <a:spLocks noChangeArrowheads="1"/>
          </p:cNvSpPr>
          <p:nvPr/>
        </p:nvSpPr>
        <p:spPr bwMode="auto">
          <a:xfrm>
            <a:off x="4932040" y="3248204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78" name="Rectangle 17"/>
          <p:cNvSpPr>
            <a:spLocks noChangeArrowheads="1"/>
          </p:cNvSpPr>
          <p:nvPr/>
        </p:nvSpPr>
        <p:spPr bwMode="auto">
          <a:xfrm>
            <a:off x="5487328" y="3257352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STALL</a:t>
            </a:r>
          </a:p>
        </p:txBody>
      </p:sp>
    </p:spTree>
    <p:extLst>
      <p:ext uri="{BB962C8B-B14F-4D97-AF65-F5344CB8AC3E}">
        <p14:creationId xmlns:p14="http://schemas.microsoft.com/office/powerpoint/2010/main" val="351190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 Solution - Forwarding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5644114" y="2264947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626805" y="321108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71538" y="2421974"/>
            <a:ext cx="309854" cy="262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289704" y="2408553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740775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91417" y="1108075"/>
            <a:ext cx="1834446" cy="30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Time 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321238" y="2260921"/>
            <a:ext cx="162393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Add 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,R2,R3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299301" y="3217797"/>
            <a:ext cx="161147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Sub R4,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173200" y="1606804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IF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707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ID/RF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4331527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4891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MEM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5526813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WB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3735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327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4920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5512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6104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6697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7289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7881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5002469" y="2264947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5223206" y="2264947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4477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4357452" y="2292107"/>
            <a:ext cx="514027" cy="28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ALU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261253" y="2315947"/>
            <a:ext cx="371551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3207783" y="2264947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817894" y="227971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838460" y="2264947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41373" y="226494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3669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765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4240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4981904" y="2329369"/>
            <a:ext cx="429134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5612580" y="227300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837430" y="2264947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5431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4768022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4944885" y="2458211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4240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378648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5055940" y="3082245"/>
            <a:ext cx="298886" cy="645554"/>
            <a:chOff x="3283" y="1701"/>
            <a:chExt cx="218" cy="481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96" y="1820"/>
              <a:ext cx="38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3772650" y="3211087"/>
            <a:ext cx="486717" cy="387869"/>
            <a:chOff x="2347" y="1797"/>
            <a:chExt cx="355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47" y="1803"/>
              <a:ext cx="271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4403327" y="322585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4423892" y="3211087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4255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4351227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4825606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5523463" y="3219140"/>
            <a:ext cx="429135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5587902" y="3211087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6198012" y="321914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6229546" y="3211087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6017035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5353454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5530318" y="3404351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4825606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4964080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6122606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825606" y="2693080"/>
            <a:ext cx="237189" cy="5824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96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Scheduling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endParaRPr lang="en-US" altLang="en-US" sz="2800" b="1" dirty="0" smtClean="0"/>
          </a:p>
          <a:p>
            <a:r>
              <a:rPr lang="en-US" altLang="en-US" sz="2800" b="1" dirty="0" smtClean="0"/>
              <a:t> DIV.D </a:t>
            </a:r>
            <a:r>
              <a:rPr lang="en-US" altLang="en-US" sz="2800" b="1" dirty="0"/>
              <a:t>	</a:t>
            </a:r>
            <a:r>
              <a:rPr lang="en-US" altLang="en-US" sz="2800" b="1" dirty="0">
                <a:solidFill>
                  <a:srgbClr val="FF0000"/>
                </a:solidFill>
              </a:rPr>
              <a:t>F0</a:t>
            </a:r>
            <a:r>
              <a:rPr lang="en-US" altLang="en-US" sz="2800" b="1" dirty="0"/>
              <a:t>,F2,F4</a:t>
            </a:r>
          </a:p>
          <a:p>
            <a:r>
              <a:rPr lang="en-US" altLang="en-US" sz="2800" b="1" dirty="0"/>
              <a:t>	ADD.D	F10,</a:t>
            </a:r>
            <a:r>
              <a:rPr lang="en-US" altLang="en-US" sz="2800" b="1" dirty="0">
                <a:solidFill>
                  <a:srgbClr val="FF0000"/>
                </a:solidFill>
              </a:rPr>
              <a:t>F0</a:t>
            </a:r>
            <a:r>
              <a:rPr lang="en-US" altLang="en-US" sz="2800" b="1" dirty="0"/>
              <a:t>,F8</a:t>
            </a:r>
          </a:p>
          <a:p>
            <a:r>
              <a:rPr lang="en-US" altLang="en-US" sz="2800" b="1" dirty="0"/>
              <a:t>	SUB.D 	F12,F8,F14</a:t>
            </a:r>
          </a:p>
        </p:txBody>
      </p:sp>
    </p:spTree>
    <p:extLst>
      <p:ext uri="{BB962C8B-B14F-4D97-AF65-F5344CB8AC3E}">
        <p14:creationId xmlns:p14="http://schemas.microsoft.com/office/powerpoint/2010/main" val="24736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Scheduling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endParaRPr lang="en-US" altLang="en-US" sz="2800" b="1" dirty="0" smtClean="0"/>
          </a:p>
          <a:p>
            <a:r>
              <a:rPr lang="en-US" altLang="en-US" sz="2800" b="1" dirty="0"/>
              <a:t> </a:t>
            </a:r>
            <a:r>
              <a:rPr lang="en-US" altLang="en-US" sz="2800" b="1" dirty="0" smtClean="0"/>
              <a:t>DIV.D </a:t>
            </a:r>
            <a:r>
              <a:rPr lang="en-US" altLang="en-US" sz="2800" b="1" dirty="0"/>
              <a:t>	</a:t>
            </a:r>
            <a:r>
              <a:rPr lang="en-US" altLang="en-US" sz="2800" b="1" dirty="0">
                <a:solidFill>
                  <a:srgbClr val="FF0000"/>
                </a:solidFill>
              </a:rPr>
              <a:t>F0</a:t>
            </a:r>
            <a:r>
              <a:rPr lang="en-US" altLang="en-US" sz="2800" b="1" dirty="0"/>
              <a:t>,F2,F4</a:t>
            </a:r>
          </a:p>
          <a:p>
            <a:r>
              <a:rPr lang="en-US" altLang="en-US" sz="2800" b="1" dirty="0"/>
              <a:t>	ADD.D	</a:t>
            </a:r>
            <a:r>
              <a:rPr lang="en-US" altLang="en-US" sz="2800" b="1" dirty="0">
                <a:solidFill>
                  <a:srgbClr val="002060"/>
                </a:solidFill>
              </a:rPr>
              <a:t>F6</a:t>
            </a:r>
            <a:r>
              <a:rPr lang="en-US" altLang="en-US" sz="2800" b="1" dirty="0"/>
              <a:t>,</a:t>
            </a:r>
            <a:r>
              <a:rPr lang="en-US" altLang="en-US" sz="2800" b="1" dirty="0">
                <a:solidFill>
                  <a:srgbClr val="FF0000"/>
                </a:solidFill>
              </a:rPr>
              <a:t>F0</a:t>
            </a:r>
            <a:r>
              <a:rPr lang="en-US" altLang="en-US" sz="2800" b="1" dirty="0"/>
              <a:t>,</a:t>
            </a:r>
            <a:r>
              <a:rPr lang="en-US" altLang="en-US" sz="2800" b="1" dirty="0">
                <a:solidFill>
                  <a:schemeClr val="accent1"/>
                </a:solidFill>
              </a:rPr>
              <a:t>F8</a:t>
            </a:r>
          </a:p>
          <a:p>
            <a:r>
              <a:rPr lang="en-US" altLang="en-US" sz="2800" b="1" dirty="0"/>
              <a:t>	SUB.D 	</a:t>
            </a:r>
            <a:r>
              <a:rPr lang="en-US" altLang="en-US" sz="2800" b="1" dirty="0">
                <a:solidFill>
                  <a:schemeClr val="accent1"/>
                </a:solidFill>
              </a:rPr>
              <a:t>F8</a:t>
            </a:r>
            <a:r>
              <a:rPr lang="en-US" altLang="en-US" sz="2800" b="1" dirty="0"/>
              <a:t>,F10,F14</a:t>
            </a:r>
          </a:p>
          <a:p>
            <a:r>
              <a:rPr lang="en-US" altLang="en-US" sz="2800" b="1" dirty="0"/>
              <a:t>	MUL.D	</a:t>
            </a:r>
            <a:r>
              <a:rPr lang="en-US" altLang="en-US" sz="2800" b="1" dirty="0">
                <a:solidFill>
                  <a:srgbClr val="002060"/>
                </a:solidFill>
              </a:rPr>
              <a:t>F6</a:t>
            </a:r>
            <a:r>
              <a:rPr lang="en-US" altLang="en-US" sz="2800" b="1" dirty="0"/>
              <a:t>,F10,F8</a:t>
            </a:r>
          </a:p>
        </p:txBody>
      </p:sp>
    </p:spTree>
    <p:extLst>
      <p:ext uri="{BB962C8B-B14F-4D97-AF65-F5344CB8AC3E}">
        <p14:creationId xmlns:p14="http://schemas.microsoft.com/office/powerpoint/2010/main" val="276529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Scheduling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>
              <a:lnSpc>
                <a:spcPct val="80000"/>
              </a:lnSpc>
            </a:pPr>
            <a:endParaRPr lang="en-US" altLang="en-US" sz="28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8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800" b="1" dirty="0" smtClean="0">
                <a:solidFill>
                  <a:srgbClr val="FFFF00"/>
                </a:solidFill>
              </a:rPr>
              <a:t>Static Scheduling – </a:t>
            </a:r>
            <a:r>
              <a:rPr lang="en-US" altLang="en-US" sz="2800" b="1" dirty="0" smtClean="0"/>
              <a:t>Compiler based</a:t>
            </a:r>
          </a:p>
          <a:p>
            <a:pPr>
              <a:lnSpc>
                <a:spcPct val="80000"/>
              </a:lnSpc>
            </a:pPr>
            <a:r>
              <a:rPr lang="en-US" altLang="en-US" sz="2800" b="1" dirty="0" smtClean="0">
                <a:solidFill>
                  <a:srgbClr val="FFFF00"/>
                </a:solidFill>
              </a:rPr>
              <a:t>Dynamic Scheduling – </a:t>
            </a:r>
            <a:r>
              <a:rPr lang="en-US" altLang="en-US" sz="2800" b="1" dirty="0"/>
              <a:t>Hardware based</a:t>
            </a:r>
          </a:p>
        </p:txBody>
      </p:sp>
    </p:spTree>
    <p:extLst>
      <p:ext uri="{BB962C8B-B14F-4D97-AF65-F5344CB8AC3E}">
        <p14:creationId xmlns:p14="http://schemas.microsoft.com/office/powerpoint/2010/main" val="273322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Scheduling: </a:t>
            </a:r>
            <a:r>
              <a:rPr lang="en-US" altLang="en-US" sz="24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 boarding Technique</a:t>
            </a:r>
          </a:p>
        </p:txBody>
      </p:sp>
      <p:grpSp>
        <p:nvGrpSpPr>
          <p:cNvPr id="8" name="Group 95"/>
          <p:cNvGrpSpPr>
            <a:grpSpLocks/>
          </p:cNvGrpSpPr>
          <p:nvPr/>
        </p:nvGrpSpPr>
        <p:grpSpPr bwMode="auto">
          <a:xfrm>
            <a:off x="2033588" y="1098550"/>
            <a:ext cx="5649912" cy="4846638"/>
            <a:chOff x="882870" y="1114096"/>
            <a:chExt cx="5649309" cy="4846739"/>
          </a:xfrm>
        </p:grpSpPr>
        <p:sp>
          <p:nvSpPr>
            <p:cNvPr id="9" name="Rectangle 48"/>
            <p:cNvSpPr>
              <a:spLocks noChangeArrowheads="1"/>
            </p:cNvSpPr>
            <p:nvPr/>
          </p:nvSpPr>
          <p:spPr bwMode="auto">
            <a:xfrm>
              <a:off x="1150883" y="1671144"/>
              <a:ext cx="1182414" cy="37994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Rectangle 28"/>
            <p:cNvSpPr>
              <a:spLocks noChangeArrowheads="1"/>
            </p:cNvSpPr>
            <p:nvPr/>
          </p:nvSpPr>
          <p:spPr bwMode="auto">
            <a:xfrm>
              <a:off x="3231931" y="4966137"/>
              <a:ext cx="882869" cy="6936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TextBox 27"/>
            <p:cNvSpPr txBox="1">
              <a:spLocks noChangeArrowheads="1"/>
            </p:cNvSpPr>
            <p:nvPr/>
          </p:nvSpPr>
          <p:spPr bwMode="auto">
            <a:xfrm>
              <a:off x="3063766" y="5129048"/>
              <a:ext cx="902811" cy="646331"/>
            </a:xfrm>
            <a:prstGeom prst="rect">
              <a:avLst/>
            </a:prstGeom>
            <a:solidFill>
              <a:srgbClr val="1993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Score-</a:t>
              </a:r>
            </a:p>
            <a:p>
              <a:r>
                <a:rPr lang="en-US" altLang="en-US"/>
                <a:t>Board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914617" y="1671321"/>
              <a:ext cx="1182561" cy="364180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cxnSp>
          <p:nvCxnSpPr>
            <p:cNvPr id="16" name="Straight Connector 8"/>
            <p:cNvCxnSpPr>
              <a:cxnSpLocks noChangeShapeType="1"/>
            </p:cNvCxnSpPr>
            <p:nvPr/>
          </p:nvCxnSpPr>
          <p:spPr bwMode="auto">
            <a:xfrm>
              <a:off x="914400" y="1828800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9"/>
            <p:cNvCxnSpPr>
              <a:cxnSpLocks noChangeShapeType="1"/>
            </p:cNvCxnSpPr>
            <p:nvPr/>
          </p:nvCxnSpPr>
          <p:spPr bwMode="auto">
            <a:xfrm>
              <a:off x="909145" y="2012732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10"/>
            <p:cNvCxnSpPr>
              <a:cxnSpLocks noChangeShapeType="1"/>
            </p:cNvCxnSpPr>
            <p:nvPr/>
          </p:nvCxnSpPr>
          <p:spPr bwMode="auto">
            <a:xfrm>
              <a:off x="919655" y="2180897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1"/>
            <p:cNvCxnSpPr>
              <a:cxnSpLocks noChangeShapeType="1"/>
            </p:cNvCxnSpPr>
            <p:nvPr/>
          </p:nvCxnSpPr>
          <p:spPr bwMode="auto">
            <a:xfrm>
              <a:off x="914400" y="2333297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2"/>
            <p:cNvCxnSpPr>
              <a:cxnSpLocks noChangeShapeType="1"/>
            </p:cNvCxnSpPr>
            <p:nvPr/>
          </p:nvCxnSpPr>
          <p:spPr bwMode="auto">
            <a:xfrm>
              <a:off x="924910" y="4282966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13"/>
            <p:cNvCxnSpPr>
              <a:cxnSpLocks noChangeShapeType="1"/>
            </p:cNvCxnSpPr>
            <p:nvPr/>
          </p:nvCxnSpPr>
          <p:spPr bwMode="auto">
            <a:xfrm>
              <a:off x="919655" y="4482662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14"/>
            <p:cNvCxnSpPr>
              <a:cxnSpLocks noChangeShapeType="1"/>
            </p:cNvCxnSpPr>
            <p:nvPr/>
          </p:nvCxnSpPr>
          <p:spPr bwMode="auto">
            <a:xfrm>
              <a:off x="914400" y="4682359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15"/>
            <p:cNvCxnSpPr>
              <a:cxnSpLocks noChangeShapeType="1"/>
            </p:cNvCxnSpPr>
            <p:nvPr/>
          </p:nvCxnSpPr>
          <p:spPr bwMode="auto">
            <a:xfrm>
              <a:off x="909145" y="4897821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16"/>
            <p:cNvCxnSpPr>
              <a:cxnSpLocks noChangeShapeType="1"/>
            </p:cNvCxnSpPr>
            <p:nvPr/>
          </p:nvCxnSpPr>
          <p:spPr bwMode="auto">
            <a:xfrm>
              <a:off x="903890" y="5097518"/>
              <a:ext cx="11824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17"/>
            <p:cNvCxnSpPr>
              <a:cxnSpLocks noChangeShapeType="1"/>
            </p:cNvCxnSpPr>
            <p:nvPr/>
          </p:nvCxnSpPr>
          <p:spPr bwMode="auto">
            <a:xfrm rot="16200000" flipH="1">
              <a:off x="1129863" y="3258206"/>
              <a:ext cx="761999" cy="5255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Box 20"/>
            <p:cNvSpPr txBox="1">
              <a:spLocks noChangeArrowheads="1"/>
            </p:cNvSpPr>
            <p:nvPr/>
          </p:nvSpPr>
          <p:spPr bwMode="auto">
            <a:xfrm>
              <a:off x="882870" y="1261241"/>
              <a:ext cx="12362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Registers</a:t>
              </a:r>
            </a:p>
          </p:txBody>
        </p:sp>
        <p:sp>
          <p:nvSpPr>
            <p:cNvPr id="27" name="TextBox 22"/>
            <p:cNvSpPr txBox="1">
              <a:spLocks noChangeArrowheads="1"/>
            </p:cNvSpPr>
            <p:nvPr/>
          </p:nvSpPr>
          <p:spPr bwMode="auto">
            <a:xfrm>
              <a:off x="4687614" y="4246179"/>
              <a:ext cx="1467068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Integer Unit</a:t>
              </a:r>
            </a:p>
          </p:txBody>
        </p:sp>
        <p:sp>
          <p:nvSpPr>
            <p:cNvPr id="28" name="TextBox 23"/>
            <p:cNvSpPr txBox="1">
              <a:spLocks noChangeArrowheads="1"/>
            </p:cNvSpPr>
            <p:nvPr/>
          </p:nvSpPr>
          <p:spPr bwMode="auto">
            <a:xfrm>
              <a:off x="4792719" y="3468412"/>
              <a:ext cx="1197828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FP Adder</a:t>
              </a:r>
            </a:p>
          </p:txBody>
        </p:sp>
        <p:sp>
          <p:nvSpPr>
            <p:cNvPr id="29" name="TextBox 24"/>
            <p:cNvSpPr txBox="1">
              <a:spLocks noChangeArrowheads="1"/>
            </p:cNvSpPr>
            <p:nvPr/>
          </p:nvSpPr>
          <p:spPr bwMode="auto">
            <a:xfrm>
              <a:off x="4818994" y="2659116"/>
              <a:ext cx="1232069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FP Divide</a:t>
              </a:r>
            </a:p>
          </p:txBody>
        </p:sp>
        <p:sp>
          <p:nvSpPr>
            <p:cNvPr id="30" name="TextBox 25"/>
            <p:cNvSpPr txBox="1">
              <a:spLocks noChangeArrowheads="1"/>
            </p:cNvSpPr>
            <p:nvPr/>
          </p:nvSpPr>
          <p:spPr bwMode="auto">
            <a:xfrm>
              <a:off x="5050221" y="1865586"/>
              <a:ext cx="937116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FP Mul</a:t>
              </a:r>
            </a:p>
          </p:txBody>
        </p:sp>
        <p:sp>
          <p:nvSpPr>
            <p:cNvPr id="31" name="TextBox 26"/>
            <p:cNvSpPr txBox="1">
              <a:spLocks noChangeArrowheads="1"/>
            </p:cNvSpPr>
            <p:nvPr/>
          </p:nvSpPr>
          <p:spPr bwMode="auto">
            <a:xfrm>
              <a:off x="5060732" y="1513489"/>
              <a:ext cx="937116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FP Mul</a:t>
              </a:r>
            </a:p>
          </p:txBody>
        </p:sp>
        <p:cxnSp>
          <p:nvCxnSpPr>
            <p:cNvPr id="32" name="Straight Arrow Connector 33"/>
            <p:cNvCxnSpPr>
              <a:cxnSpLocks noChangeShapeType="1"/>
            </p:cNvCxnSpPr>
            <p:nvPr/>
          </p:nvCxnSpPr>
          <p:spPr bwMode="auto">
            <a:xfrm>
              <a:off x="3563007" y="1639614"/>
              <a:ext cx="1529255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Arrow Connector 34"/>
            <p:cNvCxnSpPr>
              <a:cxnSpLocks noChangeShapeType="1"/>
            </p:cNvCxnSpPr>
            <p:nvPr/>
          </p:nvCxnSpPr>
          <p:spPr bwMode="auto">
            <a:xfrm>
              <a:off x="2254469" y="1749972"/>
              <a:ext cx="2848303" cy="1209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Arrow Connector 35"/>
            <p:cNvCxnSpPr>
              <a:cxnSpLocks noChangeShapeType="1"/>
            </p:cNvCxnSpPr>
            <p:nvPr/>
          </p:nvCxnSpPr>
          <p:spPr bwMode="auto">
            <a:xfrm>
              <a:off x="2317531" y="2017986"/>
              <a:ext cx="2764221" cy="2260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Arrow Connector 36"/>
            <p:cNvCxnSpPr>
              <a:cxnSpLocks noChangeShapeType="1"/>
            </p:cNvCxnSpPr>
            <p:nvPr/>
          </p:nvCxnSpPr>
          <p:spPr bwMode="auto">
            <a:xfrm>
              <a:off x="3767959" y="2128346"/>
              <a:ext cx="1308537" cy="1576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Straight Connector 38"/>
            <p:cNvCxnSpPr>
              <a:cxnSpLocks noChangeShapeType="1"/>
            </p:cNvCxnSpPr>
            <p:nvPr/>
          </p:nvCxnSpPr>
          <p:spPr bwMode="auto">
            <a:xfrm rot="5400000">
              <a:off x="3350172" y="1836683"/>
              <a:ext cx="394138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39"/>
            <p:cNvCxnSpPr>
              <a:cxnSpLocks noChangeShapeType="1"/>
            </p:cNvCxnSpPr>
            <p:nvPr/>
          </p:nvCxnSpPr>
          <p:spPr bwMode="auto">
            <a:xfrm rot="5400000">
              <a:off x="3534103" y="1973317"/>
              <a:ext cx="394138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Arrow Connector 43"/>
            <p:cNvCxnSpPr>
              <a:cxnSpLocks noChangeShapeType="1"/>
            </p:cNvCxnSpPr>
            <p:nvPr/>
          </p:nvCxnSpPr>
          <p:spPr bwMode="auto">
            <a:xfrm flipV="1">
              <a:off x="2396358" y="2797340"/>
              <a:ext cx="2417379" cy="892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Arrow Connector 45"/>
            <p:cNvCxnSpPr>
              <a:cxnSpLocks noChangeShapeType="1"/>
            </p:cNvCxnSpPr>
            <p:nvPr/>
          </p:nvCxnSpPr>
          <p:spPr bwMode="auto">
            <a:xfrm flipV="1">
              <a:off x="2406869" y="2949739"/>
              <a:ext cx="2417379" cy="892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Arrow Connector 46"/>
            <p:cNvCxnSpPr>
              <a:cxnSpLocks noChangeShapeType="1"/>
            </p:cNvCxnSpPr>
            <p:nvPr/>
          </p:nvCxnSpPr>
          <p:spPr bwMode="auto">
            <a:xfrm flipV="1">
              <a:off x="2385848" y="3606636"/>
              <a:ext cx="2417379" cy="892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Arrow Connector 47"/>
            <p:cNvCxnSpPr>
              <a:cxnSpLocks noChangeShapeType="1"/>
            </p:cNvCxnSpPr>
            <p:nvPr/>
          </p:nvCxnSpPr>
          <p:spPr bwMode="auto">
            <a:xfrm flipV="1">
              <a:off x="2380594" y="3743270"/>
              <a:ext cx="2417379" cy="892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Arrow Connector 49"/>
            <p:cNvCxnSpPr>
              <a:cxnSpLocks noChangeShapeType="1"/>
            </p:cNvCxnSpPr>
            <p:nvPr/>
          </p:nvCxnSpPr>
          <p:spPr bwMode="auto">
            <a:xfrm flipV="1">
              <a:off x="2270234" y="4515780"/>
              <a:ext cx="2417379" cy="892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Arrow Connector 50"/>
            <p:cNvCxnSpPr>
              <a:cxnSpLocks noChangeShapeType="1"/>
            </p:cNvCxnSpPr>
            <p:nvPr/>
          </p:nvCxnSpPr>
          <p:spPr bwMode="auto">
            <a:xfrm flipV="1">
              <a:off x="2233448" y="4352870"/>
              <a:ext cx="2417379" cy="892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52"/>
            <p:cNvCxnSpPr>
              <a:cxnSpLocks noChangeShapeType="1"/>
              <a:stCxn id="31" idx="3"/>
            </p:cNvCxnSpPr>
            <p:nvPr/>
          </p:nvCxnSpPr>
          <p:spPr bwMode="auto">
            <a:xfrm flipV="1">
              <a:off x="5997848" y="1686910"/>
              <a:ext cx="324124" cy="1124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Connector 53"/>
            <p:cNvCxnSpPr>
              <a:cxnSpLocks noChangeShapeType="1"/>
            </p:cNvCxnSpPr>
            <p:nvPr/>
          </p:nvCxnSpPr>
          <p:spPr bwMode="auto">
            <a:xfrm flipV="1">
              <a:off x="6008358" y="2028496"/>
              <a:ext cx="324124" cy="1124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54"/>
            <p:cNvCxnSpPr>
              <a:cxnSpLocks noChangeShapeType="1"/>
            </p:cNvCxnSpPr>
            <p:nvPr/>
          </p:nvCxnSpPr>
          <p:spPr bwMode="auto">
            <a:xfrm flipV="1">
              <a:off x="6034634" y="2822028"/>
              <a:ext cx="224276" cy="165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Straight Connector 55"/>
            <p:cNvCxnSpPr>
              <a:cxnSpLocks noChangeShapeType="1"/>
            </p:cNvCxnSpPr>
            <p:nvPr/>
          </p:nvCxnSpPr>
          <p:spPr bwMode="auto">
            <a:xfrm flipV="1">
              <a:off x="5940041" y="3615558"/>
              <a:ext cx="324124" cy="1124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Straight Connector 56"/>
            <p:cNvCxnSpPr>
              <a:cxnSpLocks noChangeShapeType="1"/>
            </p:cNvCxnSpPr>
            <p:nvPr/>
          </p:nvCxnSpPr>
          <p:spPr bwMode="auto">
            <a:xfrm flipV="1">
              <a:off x="6208055" y="4419600"/>
              <a:ext cx="324124" cy="1124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Straight Connector 58"/>
            <p:cNvCxnSpPr>
              <a:cxnSpLocks noChangeShapeType="1"/>
            </p:cNvCxnSpPr>
            <p:nvPr/>
          </p:nvCxnSpPr>
          <p:spPr bwMode="auto">
            <a:xfrm rot="5400000">
              <a:off x="5967249" y="2025869"/>
              <a:ext cx="693683" cy="1576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Straight Connector 60"/>
            <p:cNvCxnSpPr>
              <a:cxnSpLocks noChangeShapeType="1"/>
            </p:cNvCxnSpPr>
            <p:nvPr/>
          </p:nvCxnSpPr>
          <p:spPr bwMode="auto">
            <a:xfrm rot="5400000">
              <a:off x="6090747" y="2995449"/>
              <a:ext cx="325824" cy="2102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Straight Connector 61"/>
            <p:cNvCxnSpPr>
              <a:cxnSpLocks noChangeShapeType="1"/>
            </p:cNvCxnSpPr>
            <p:nvPr/>
          </p:nvCxnSpPr>
          <p:spPr bwMode="auto">
            <a:xfrm rot="5400000">
              <a:off x="6101256" y="3767958"/>
              <a:ext cx="362608" cy="1576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Straight Connector 62"/>
            <p:cNvCxnSpPr>
              <a:cxnSpLocks noChangeShapeType="1"/>
            </p:cNvCxnSpPr>
            <p:nvPr/>
          </p:nvCxnSpPr>
          <p:spPr bwMode="auto">
            <a:xfrm rot="5400000">
              <a:off x="6411312" y="4524703"/>
              <a:ext cx="210207" cy="1051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Straight Arrow Connector 69"/>
            <p:cNvCxnSpPr>
              <a:cxnSpLocks noChangeShapeType="1"/>
            </p:cNvCxnSpPr>
            <p:nvPr/>
          </p:nvCxnSpPr>
          <p:spPr bwMode="auto">
            <a:xfrm rot="10800000" flipV="1">
              <a:off x="2396359" y="2364827"/>
              <a:ext cx="3909848" cy="1576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Straight Arrow Connector 70"/>
            <p:cNvCxnSpPr>
              <a:cxnSpLocks noChangeShapeType="1"/>
            </p:cNvCxnSpPr>
            <p:nvPr/>
          </p:nvCxnSpPr>
          <p:spPr bwMode="auto">
            <a:xfrm rot="10800000" flipV="1">
              <a:off x="2343807" y="3983420"/>
              <a:ext cx="3909848" cy="1576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Straight Arrow Connector 71"/>
            <p:cNvCxnSpPr>
              <a:cxnSpLocks noChangeShapeType="1"/>
            </p:cNvCxnSpPr>
            <p:nvPr/>
          </p:nvCxnSpPr>
          <p:spPr bwMode="auto">
            <a:xfrm rot="10800000" flipV="1">
              <a:off x="2354317" y="3158358"/>
              <a:ext cx="3909848" cy="1576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Straight Arrow Connector 72"/>
            <p:cNvCxnSpPr>
              <a:cxnSpLocks noChangeShapeType="1"/>
            </p:cNvCxnSpPr>
            <p:nvPr/>
          </p:nvCxnSpPr>
          <p:spPr bwMode="auto">
            <a:xfrm rot="10800000" flipV="1">
              <a:off x="2333298" y="4698122"/>
              <a:ext cx="4193627" cy="1576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Straight Arrow Connector 77"/>
            <p:cNvCxnSpPr>
              <a:cxnSpLocks noChangeShapeType="1"/>
              <a:endCxn id="27" idx="2"/>
            </p:cNvCxnSpPr>
            <p:nvPr/>
          </p:nvCxnSpPr>
          <p:spPr bwMode="auto">
            <a:xfrm rot="5400000" flipH="1" flipV="1">
              <a:off x="4971033" y="5052051"/>
              <a:ext cx="886655" cy="1357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Straight Arrow Connector 79"/>
            <p:cNvCxnSpPr>
              <a:cxnSpLocks noChangeShapeType="1"/>
            </p:cNvCxnSpPr>
            <p:nvPr/>
          </p:nvCxnSpPr>
          <p:spPr bwMode="auto">
            <a:xfrm rot="16200000" flipV="1">
              <a:off x="1450069" y="5517572"/>
              <a:ext cx="245523" cy="744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Straight Arrow Connector 80"/>
            <p:cNvCxnSpPr>
              <a:cxnSpLocks noChangeShapeType="1"/>
            </p:cNvCxnSpPr>
            <p:nvPr/>
          </p:nvCxnSpPr>
          <p:spPr bwMode="auto">
            <a:xfrm flipV="1">
              <a:off x="1581809" y="5596759"/>
              <a:ext cx="1397877" cy="525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Straight Arrow Connector 81"/>
            <p:cNvCxnSpPr>
              <a:cxnSpLocks noChangeShapeType="1"/>
              <a:stCxn id="27" idx="0"/>
            </p:cNvCxnSpPr>
            <p:nvPr/>
          </p:nvCxnSpPr>
          <p:spPr bwMode="auto">
            <a:xfrm rot="5400000" flipH="1" flipV="1">
              <a:off x="5195912" y="4020941"/>
              <a:ext cx="450474" cy="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Straight Arrow Connector 83"/>
            <p:cNvCxnSpPr>
              <a:cxnSpLocks noChangeShapeType="1"/>
            </p:cNvCxnSpPr>
            <p:nvPr/>
          </p:nvCxnSpPr>
          <p:spPr bwMode="auto">
            <a:xfrm rot="5400000" flipH="1" flipV="1">
              <a:off x="5127594" y="3258941"/>
              <a:ext cx="450474" cy="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Straight Arrow Connector 84"/>
            <p:cNvCxnSpPr>
              <a:cxnSpLocks noChangeShapeType="1"/>
            </p:cNvCxnSpPr>
            <p:nvPr/>
          </p:nvCxnSpPr>
          <p:spPr bwMode="auto">
            <a:xfrm rot="5400000" flipH="1" flipV="1">
              <a:off x="5174891" y="2454899"/>
              <a:ext cx="450474" cy="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Straight Arrow Connector 88"/>
            <p:cNvCxnSpPr>
              <a:cxnSpLocks noChangeShapeType="1"/>
              <a:endCxn id="11" idx="3"/>
            </p:cNvCxnSpPr>
            <p:nvPr/>
          </p:nvCxnSpPr>
          <p:spPr bwMode="auto">
            <a:xfrm rot="10800000">
              <a:off x="3966578" y="5452214"/>
              <a:ext cx="1409467" cy="341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TextBox 92"/>
            <p:cNvSpPr txBox="1">
              <a:spLocks noChangeArrowheads="1"/>
            </p:cNvSpPr>
            <p:nvPr/>
          </p:nvSpPr>
          <p:spPr bwMode="auto">
            <a:xfrm>
              <a:off x="3384331" y="1114096"/>
              <a:ext cx="14414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Data Buses</a:t>
              </a:r>
            </a:p>
          </p:txBody>
        </p:sp>
        <p:sp>
          <p:nvSpPr>
            <p:cNvPr id="65" name="TextBox 94"/>
            <p:cNvSpPr txBox="1">
              <a:spLocks noChangeArrowheads="1"/>
            </p:cNvSpPr>
            <p:nvPr/>
          </p:nvSpPr>
          <p:spPr bwMode="auto">
            <a:xfrm>
              <a:off x="4188373" y="5591503"/>
              <a:ext cx="17491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Control/status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400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Scoreboard</a:t>
            </a:r>
            <a:endParaRPr lang="en-US" altLang="en-US" sz="24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>
              <a:defRPr/>
            </a:pPr>
            <a:r>
              <a:rPr lang="en-US" sz="2800" b="1" dirty="0"/>
              <a:t>Instruction Status</a:t>
            </a:r>
          </a:p>
          <a:p>
            <a:pPr>
              <a:defRPr/>
            </a:pPr>
            <a:r>
              <a:rPr lang="en-US" sz="2800" b="1" dirty="0"/>
              <a:t>Functional Unit Status</a:t>
            </a:r>
          </a:p>
          <a:p>
            <a:pPr>
              <a:defRPr/>
            </a:pPr>
            <a:r>
              <a:rPr lang="en-US" sz="2800" b="1" dirty="0"/>
              <a:t>Register Result Status</a:t>
            </a:r>
          </a:p>
        </p:txBody>
      </p:sp>
    </p:spTree>
    <p:extLst>
      <p:ext uri="{BB962C8B-B14F-4D97-AF65-F5344CB8AC3E}">
        <p14:creationId xmlns:p14="http://schemas.microsoft.com/office/powerpoint/2010/main" val="356649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Scoreboard</a:t>
            </a:r>
            <a:endParaRPr lang="en-US" altLang="en-US" sz="24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  <a:defRPr/>
            </a:pPr>
            <a:r>
              <a:rPr lang="en-US" sz="2800" b="1" dirty="0"/>
              <a:t>Instruction </a:t>
            </a:r>
            <a:r>
              <a:rPr lang="en-US" sz="2800" b="1" dirty="0" smtClean="0"/>
              <a:t>Status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sz="2800" b="1" dirty="0"/>
          </a:p>
          <a:p>
            <a:pPr marL="514350" lvl="2" indent="-514350">
              <a:buFont typeface="+mj-lt"/>
              <a:buAutoNum type="arabicPeriod"/>
              <a:defRPr/>
            </a:pPr>
            <a:r>
              <a:rPr lang="en-US" altLang="en-US" sz="2800" b="1" dirty="0">
                <a:solidFill>
                  <a:srgbClr val="FFFF66"/>
                </a:solidFill>
              </a:rPr>
              <a:t>Issue: </a:t>
            </a:r>
            <a:endParaRPr lang="en-US" sz="2800" b="1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FFFF66"/>
                </a:solidFill>
              </a:rPr>
              <a:t>Read </a:t>
            </a:r>
            <a:r>
              <a:rPr lang="en-US" sz="2800" b="1" dirty="0">
                <a:solidFill>
                  <a:srgbClr val="FFFF66"/>
                </a:solidFill>
              </a:rPr>
              <a:t>Operand</a:t>
            </a:r>
            <a:r>
              <a:rPr lang="en-US" sz="2800" b="1" dirty="0" smtClean="0">
                <a:solidFill>
                  <a:srgbClr val="FFFF66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FF66"/>
                </a:solidFill>
              </a:rPr>
              <a:t>Execute</a:t>
            </a:r>
            <a:r>
              <a:rPr lang="en-US" sz="2800" b="1" dirty="0" smtClean="0">
                <a:solidFill>
                  <a:srgbClr val="FFFF66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altLang="en-US" sz="2800" b="1" dirty="0">
                <a:solidFill>
                  <a:srgbClr val="FFFF66"/>
                </a:solidFill>
              </a:rPr>
              <a:t>Write Result: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7955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Scoreboard</a:t>
            </a:r>
            <a:endParaRPr lang="en-US" altLang="en-US" sz="24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/>
          </a:bodyPr>
          <a:lstStyle/>
          <a:p>
            <a:pPr marL="0" indent="0">
              <a:buNone/>
              <a:defRPr/>
            </a:pPr>
            <a:r>
              <a:rPr lang="en-US" sz="2800" b="1" dirty="0" smtClean="0"/>
              <a:t>Functional </a:t>
            </a:r>
            <a:r>
              <a:rPr lang="en-US" sz="2800" b="1" dirty="0"/>
              <a:t>Unit </a:t>
            </a:r>
            <a:r>
              <a:rPr lang="en-US" sz="2800" b="1" dirty="0" smtClean="0"/>
              <a:t>Status</a:t>
            </a:r>
          </a:p>
          <a:p>
            <a:pPr>
              <a:defRPr/>
            </a:pPr>
            <a:r>
              <a:rPr lang="en-US" sz="2800" b="1" dirty="0">
                <a:solidFill>
                  <a:srgbClr val="FFFF00"/>
                </a:solidFill>
              </a:rPr>
              <a:t>Busy: 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OP</a:t>
            </a:r>
            <a:r>
              <a:rPr lang="en-US" sz="2800" b="1" dirty="0">
                <a:solidFill>
                  <a:srgbClr val="FFFF00"/>
                </a:solidFill>
              </a:rPr>
              <a:t>:</a:t>
            </a:r>
            <a:r>
              <a:rPr lang="en-US" sz="2800" b="1" dirty="0"/>
              <a:t>	</a:t>
            </a:r>
            <a:r>
              <a:rPr lang="en-US" sz="2800" b="1" dirty="0" smtClean="0"/>
              <a:t>e.g</a:t>
            </a:r>
            <a:r>
              <a:rPr lang="en-US" sz="2800" b="1" dirty="0"/>
              <a:t>. ADD or SUB etc.</a:t>
            </a:r>
          </a:p>
          <a:p>
            <a:pPr>
              <a:defRPr/>
            </a:pPr>
            <a:r>
              <a:rPr lang="en-US" sz="2800" b="1" dirty="0">
                <a:solidFill>
                  <a:srgbClr val="FFFF00"/>
                </a:solidFill>
              </a:rPr>
              <a:t>Registers: </a:t>
            </a:r>
            <a:r>
              <a:rPr lang="en-US" sz="2800" b="1" dirty="0"/>
              <a:t>	</a:t>
            </a:r>
            <a:endParaRPr lang="en-US" sz="2800" b="1" dirty="0" smtClean="0"/>
          </a:p>
          <a:p>
            <a:pPr lvl="1">
              <a:defRPr/>
            </a:pPr>
            <a:r>
              <a:rPr lang="en-US" sz="2600" b="1" dirty="0" smtClean="0"/>
              <a:t>Fi </a:t>
            </a:r>
            <a:r>
              <a:rPr lang="en-US" sz="2600" b="1" dirty="0"/>
              <a:t>– Destination register </a:t>
            </a:r>
            <a:r>
              <a:rPr lang="en-US" sz="2600" b="1" dirty="0" smtClean="0"/>
              <a:t>Number</a:t>
            </a:r>
          </a:p>
          <a:p>
            <a:pPr lvl="1">
              <a:defRPr/>
            </a:pPr>
            <a:r>
              <a:rPr lang="en-US" sz="2800" b="1" dirty="0" smtClean="0"/>
              <a:t>Fj</a:t>
            </a:r>
            <a:r>
              <a:rPr lang="en-US" sz="2800" b="1" dirty="0"/>
              <a:t>, </a:t>
            </a:r>
            <a:r>
              <a:rPr lang="en-US" sz="2800" b="1" dirty="0" err="1"/>
              <a:t>Fk</a:t>
            </a:r>
            <a:r>
              <a:rPr lang="en-US" sz="2800" b="1" dirty="0"/>
              <a:t> – Source registers number</a:t>
            </a:r>
          </a:p>
          <a:p>
            <a:pPr lvl="1">
              <a:defRPr/>
            </a:pPr>
            <a:r>
              <a:rPr lang="en-US" sz="2600" b="1" dirty="0" err="1"/>
              <a:t>Qj</a:t>
            </a:r>
            <a:r>
              <a:rPr lang="en-US" sz="2600" b="1" dirty="0"/>
              <a:t> and </a:t>
            </a:r>
            <a:r>
              <a:rPr lang="en-US" sz="2600" b="1" dirty="0" err="1" smtClean="0"/>
              <a:t>Qk</a:t>
            </a:r>
            <a:r>
              <a:rPr lang="en-US" sz="2600" b="1" dirty="0" smtClean="0"/>
              <a:t>  - FU producing </a:t>
            </a:r>
            <a:r>
              <a:rPr lang="en-US" sz="2600" b="1" dirty="0"/>
              <a:t>source </a:t>
            </a:r>
            <a:r>
              <a:rPr lang="en-US" sz="2600" b="1" dirty="0" smtClean="0"/>
              <a:t>register</a:t>
            </a:r>
            <a:endParaRPr lang="en-US" sz="2600" b="1" dirty="0"/>
          </a:p>
          <a:p>
            <a:pPr lvl="1">
              <a:defRPr/>
            </a:pPr>
            <a:r>
              <a:rPr lang="en-US" sz="2600" b="1" dirty="0" err="1"/>
              <a:t>Rj</a:t>
            </a:r>
            <a:r>
              <a:rPr lang="en-US" sz="2600" b="1" dirty="0"/>
              <a:t>, </a:t>
            </a:r>
            <a:r>
              <a:rPr lang="en-US" sz="2600" b="1" dirty="0" err="1" smtClean="0"/>
              <a:t>Rk</a:t>
            </a:r>
            <a:r>
              <a:rPr lang="en-US" sz="2600" b="1" dirty="0"/>
              <a:t> </a:t>
            </a:r>
            <a:r>
              <a:rPr lang="en-US" sz="2600" b="1" dirty="0" smtClean="0"/>
              <a:t>-source </a:t>
            </a:r>
            <a:r>
              <a:rPr lang="en-US" sz="2600" b="1" dirty="0"/>
              <a:t>registers </a:t>
            </a:r>
            <a:r>
              <a:rPr lang="en-US" sz="2600" b="1" dirty="0" smtClean="0"/>
              <a:t>are ready and not</a:t>
            </a:r>
            <a:endParaRPr lang="en-US" sz="2600" b="1" dirty="0"/>
          </a:p>
          <a:p>
            <a:pPr>
              <a:defRPr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6174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Scoreboard</a:t>
            </a:r>
            <a:endParaRPr lang="en-US" altLang="en-US" sz="24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  <a:defRPr/>
            </a:pPr>
            <a:r>
              <a:rPr lang="en-US" sz="2800" b="1" dirty="0" smtClean="0"/>
              <a:t>Register </a:t>
            </a:r>
            <a:r>
              <a:rPr lang="en-US" sz="2800" b="1" dirty="0"/>
              <a:t>Result </a:t>
            </a:r>
            <a:r>
              <a:rPr lang="en-US" sz="2800" b="1" dirty="0" smtClean="0"/>
              <a:t>Status</a:t>
            </a:r>
          </a:p>
          <a:p>
            <a:pPr marL="0" indent="0">
              <a:buNone/>
              <a:defRPr/>
            </a:pPr>
            <a:endParaRPr lang="en-US" sz="2800" b="1" dirty="0" smtClean="0"/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Registers associated with which FU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6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Hazards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Structural Hazards</a:t>
            </a:r>
          </a:p>
          <a:p>
            <a:r>
              <a:rPr lang="en-US" sz="2400" b="1" dirty="0"/>
              <a:t>Data Hazards</a:t>
            </a:r>
          </a:p>
          <a:p>
            <a:r>
              <a:rPr lang="en-US" sz="2400" b="1" dirty="0"/>
              <a:t>Control Hazards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099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8928100" cy="600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21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0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66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3333"/>
            <a:ext cx="9001000" cy="641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21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938" cy="588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90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69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3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85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1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47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063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8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41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0988" cy="604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28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Hazards</a:t>
            </a:r>
          </a:p>
        </p:txBody>
      </p:sp>
      <p:sp>
        <p:nvSpPr>
          <p:cNvPr id="14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sz="2400" b="1" dirty="0"/>
              <a:t>Attempt to use the same resource two different ways at the same time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767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4638" cy="587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62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49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0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58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35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0" y="0"/>
            <a:ext cx="9107488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58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6" y="0"/>
            <a:ext cx="9074150" cy="605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56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50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6" y="0"/>
            <a:ext cx="9102725" cy="570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10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Attempt to use item before it is </a:t>
            </a: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ready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Instruction depends on result of prior instruction still in the pipeline</a:t>
            </a:r>
          </a:p>
          <a:p>
            <a:endParaRPr lang="en-US" sz="2400" dirty="0">
              <a:effectLst/>
            </a:endParaRPr>
          </a:p>
        </p:txBody>
      </p:sp>
      <p:grpSp>
        <p:nvGrpSpPr>
          <p:cNvPr id="448" name="Group 10"/>
          <p:cNvGrpSpPr>
            <a:grpSpLocks/>
          </p:cNvGrpSpPr>
          <p:nvPr/>
        </p:nvGrpSpPr>
        <p:grpSpPr bwMode="auto">
          <a:xfrm>
            <a:off x="2251696" y="3212977"/>
            <a:ext cx="3807618" cy="1482287"/>
            <a:chOff x="862013" y="2136775"/>
            <a:chExt cx="1728251" cy="1115828"/>
          </a:xfrm>
        </p:grpSpPr>
        <p:sp>
          <p:nvSpPr>
            <p:cNvPr id="449" name="Rectangle 3"/>
            <p:cNvSpPr>
              <a:spLocks noChangeArrowheads="1"/>
            </p:cNvSpPr>
            <p:nvPr/>
          </p:nvSpPr>
          <p:spPr bwMode="auto">
            <a:xfrm>
              <a:off x="887413" y="2136775"/>
              <a:ext cx="1683134" cy="39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Add 			</a:t>
              </a:r>
              <a:r>
                <a:rPr kumimoji="0" lang="en-US" altLang="en-US" sz="2800" b="1" i="0" u="sng" strike="noStrike" cap="none" normalizeH="0" baseline="0" smtClean="0">
                  <a:ln>
                    <a:noFill/>
                  </a:ln>
                  <a:solidFill>
                    <a:srgbClr val="FF99FF"/>
                  </a:solidFill>
                  <a:effectLst/>
                  <a:latin typeface="Arial" pitchFamily="34" charset="0"/>
                  <a:cs typeface="Arial" pitchFamily="34" charset="0"/>
                </a:rPr>
                <a:t>R1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rgbClr val="FF99FF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,R2,R3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Rectangle 4"/>
            <p:cNvSpPr>
              <a:spLocks noChangeArrowheads="1"/>
            </p:cNvSpPr>
            <p:nvPr/>
          </p:nvSpPr>
          <p:spPr bwMode="auto">
            <a:xfrm>
              <a:off x="862013" y="2860675"/>
              <a:ext cx="1728251" cy="39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Sub 			R4, </a:t>
              </a:r>
              <a:r>
                <a:rPr kumimoji="0" lang="en-US" altLang="en-US" sz="2800" b="1" i="0" u="sng" strike="noStrike" cap="none" normalizeH="0" baseline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R1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,R3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4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</a:t>
            </a:r>
          </a:p>
        </p:txBody>
      </p:sp>
      <p:sp>
        <p:nvSpPr>
          <p:cNvPr id="7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Control hazard occurs when one attempt to take action before condition is evaluated</a:t>
            </a:r>
          </a:p>
        </p:txBody>
      </p:sp>
    </p:spTree>
    <p:extLst>
      <p:ext uri="{BB962C8B-B14F-4D97-AF65-F5344CB8AC3E}">
        <p14:creationId xmlns:p14="http://schemas.microsoft.com/office/powerpoint/2010/main" val="57211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altLang="en-US" sz="2400" b="1" dirty="0"/>
              <a:t>Three Generic Data </a:t>
            </a:r>
            <a:r>
              <a:rPr lang="en-US" altLang="en-US" sz="2400" b="1" dirty="0" smtClean="0"/>
              <a:t>Hazards</a:t>
            </a:r>
          </a:p>
          <a:p>
            <a:endParaRPr lang="en-US" sz="2400" b="1" dirty="0">
              <a:effectLst/>
            </a:endParaRPr>
          </a:p>
          <a:p>
            <a:r>
              <a:rPr lang="en-US" sz="2400" b="1" dirty="0">
                <a:solidFill>
                  <a:srgbClr val="FFFF66"/>
                </a:solidFill>
              </a:rPr>
              <a:t>Read After Write (RAW</a:t>
            </a:r>
            <a:r>
              <a:rPr lang="en-US" sz="2400" b="1" dirty="0" smtClean="0">
                <a:solidFill>
                  <a:srgbClr val="FFFF66"/>
                </a:solidFill>
              </a:rPr>
              <a:t>):</a:t>
            </a:r>
          </a:p>
          <a:p>
            <a:r>
              <a:rPr lang="en-US" altLang="en-US" sz="2400" b="1" dirty="0">
                <a:solidFill>
                  <a:srgbClr val="FFFF66"/>
                </a:solidFill>
              </a:rPr>
              <a:t>Write After Read (WAR</a:t>
            </a:r>
            <a:r>
              <a:rPr lang="en-US" altLang="en-US" sz="2400" b="1" dirty="0" smtClean="0">
                <a:solidFill>
                  <a:srgbClr val="FFFF66"/>
                </a:solidFill>
              </a:rPr>
              <a:t>):</a:t>
            </a:r>
          </a:p>
          <a:p>
            <a:r>
              <a:rPr lang="en-US" altLang="en-US" sz="2400" b="1" dirty="0">
                <a:solidFill>
                  <a:srgbClr val="FFFF66"/>
                </a:solidFill>
              </a:rPr>
              <a:t>Write After Write (WAW</a:t>
            </a:r>
            <a:r>
              <a:rPr lang="en-US" altLang="en-US" sz="2400" b="1" dirty="0" smtClean="0">
                <a:solidFill>
                  <a:srgbClr val="FFFF66"/>
                </a:solidFill>
              </a:rPr>
              <a:t>):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9632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FFFF66"/>
                </a:solidFill>
              </a:rPr>
              <a:t>Read </a:t>
            </a:r>
            <a:r>
              <a:rPr lang="en-US" sz="2400" b="1" dirty="0">
                <a:solidFill>
                  <a:srgbClr val="FFFF66"/>
                </a:solidFill>
              </a:rPr>
              <a:t>After Write (RAW</a:t>
            </a:r>
            <a:r>
              <a:rPr lang="en-US" sz="2400" b="1" dirty="0" smtClean="0">
                <a:solidFill>
                  <a:srgbClr val="FFFF66"/>
                </a:solidFill>
              </a:rPr>
              <a:t>):</a:t>
            </a:r>
          </a:p>
          <a:p>
            <a:pPr marL="0" indent="0">
              <a:buNone/>
            </a:pPr>
            <a:endParaRPr lang="en-US" sz="2800" b="1" dirty="0">
              <a:solidFill>
                <a:srgbClr val="FFFF66"/>
              </a:solidFill>
            </a:endParaRPr>
          </a:p>
          <a:p>
            <a:pPr>
              <a:defRPr/>
            </a:pPr>
            <a:r>
              <a:rPr lang="en-US" sz="2800" b="1" dirty="0"/>
              <a:t>	</a:t>
            </a:r>
            <a:r>
              <a:rPr lang="en-US" sz="2800" b="1" dirty="0" smtClean="0"/>
              <a:t>add </a:t>
            </a:r>
            <a:r>
              <a:rPr lang="en-US" sz="2800" b="1" dirty="0">
                <a:solidFill>
                  <a:srgbClr val="FF0000"/>
                </a:solidFill>
              </a:rPr>
              <a:t>r1</a:t>
            </a:r>
            <a:r>
              <a:rPr lang="en-US" sz="2800" b="1" dirty="0"/>
              <a:t>,r2,r3</a:t>
            </a:r>
          </a:p>
          <a:p>
            <a:pPr>
              <a:defRPr/>
            </a:pPr>
            <a:r>
              <a:rPr lang="en-US" sz="2800" b="1" dirty="0"/>
              <a:t>	</a:t>
            </a:r>
            <a:r>
              <a:rPr lang="en-US" sz="2800" b="1" dirty="0" smtClean="0"/>
              <a:t>sub </a:t>
            </a:r>
            <a:r>
              <a:rPr lang="en-US" sz="2800" b="1" dirty="0"/>
              <a:t>r4,</a:t>
            </a:r>
            <a:r>
              <a:rPr lang="en-US" sz="2800" b="1" dirty="0">
                <a:solidFill>
                  <a:srgbClr val="FF0000"/>
                </a:solidFill>
              </a:rPr>
              <a:t>r1</a:t>
            </a:r>
            <a:r>
              <a:rPr lang="en-US" sz="2800" b="1" dirty="0"/>
              <a:t>,r3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7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altLang="en-US" sz="2400" b="1" dirty="0" smtClean="0">
                <a:solidFill>
                  <a:srgbClr val="FFFF66"/>
                </a:solidFill>
              </a:rPr>
              <a:t>Write </a:t>
            </a:r>
            <a:r>
              <a:rPr lang="en-US" altLang="en-US" sz="2400" b="1" dirty="0">
                <a:solidFill>
                  <a:srgbClr val="FFFF66"/>
                </a:solidFill>
              </a:rPr>
              <a:t>After Read (WAR</a:t>
            </a:r>
            <a:r>
              <a:rPr lang="en-US" altLang="en-US" sz="2400" b="1" dirty="0" smtClean="0">
                <a:solidFill>
                  <a:srgbClr val="FFFF66"/>
                </a:solidFill>
              </a:rPr>
              <a:t>):</a:t>
            </a:r>
          </a:p>
          <a:p>
            <a:pPr marL="0" indent="0">
              <a:buNone/>
            </a:pPr>
            <a:endParaRPr lang="en-US" sz="2400" b="1" dirty="0">
              <a:solidFill>
                <a:srgbClr val="FFFF66"/>
              </a:solidFill>
              <a:effectLst/>
            </a:endParaRPr>
          </a:p>
          <a:p>
            <a:pPr marL="457200" lvl="1" indent="-457200">
              <a:spcBef>
                <a:spcPct val="0"/>
              </a:spcBef>
              <a:spcAft>
                <a:spcPts val="1200"/>
              </a:spcAft>
            </a:pPr>
            <a:r>
              <a:rPr lang="en-US" altLang="en-US" sz="2800" b="1" dirty="0" smtClean="0"/>
              <a:t>sub </a:t>
            </a:r>
            <a:r>
              <a:rPr lang="en-US" altLang="en-US" sz="2800" b="1" dirty="0"/>
              <a:t>r4,</a:t>
            </a:r>
            <a:r>
              <a:rPr lang="en-US" altLang="en-US" sz="2800" b="1" dirty="0">
                <a:solidFill>
                  <a:srgbClr val="FF0000"/>
                </a:solidFill>
              </a:rPr>
              <a:t>r1</a:t>
            </a:r>
            <a:r>
              <a:rPr lang="en-US" altLang="en-US" sz="2800" b="1" dirty="0"/>
              <a:t>,r3</a:t>
            </a:r>
          </a:p>
          <a:p>
            <a:r>
              <a:rPr lang="en-US" altLang="en-US" sz="2800" b="1" dirty="0" smtClean="0"/>
              <a:t> add </a:t>
            </a:r>
            <a:r>
              <a:rPr lang="en-US" altLang="en-US" sz="2800" b="1" dirty="0">
                <a:solidFill>
                  <a:srgbClr val="FF0000"/>
                </a:solidFill>
              </a:rPr>
              <a:t>r1</a:t>
            </a:r>
            <a:r>
              <a:rPr lang="en-US" altLang="en-US" sz="2800" b="1" dirty="0"/>
              <a:t>,r2,r3</a:t>
            </a:r>
          </a:p>
          <a:p>
            <a:pPr marL="0" indent="0">
              <a:buNone/>
            </a:pP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238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altLang="en-US" sz="2400" b="1" dirty="0" smtClean="0">
                <a:solidFill>
                  <a:srgbClr val="FFFF66"/>
                </a:solidFill>
              </a:rPr>
              <a:t>Write </a:t>
            </a:r>
            <a:r>
              <a:rPr lang="en-US" altLang="en-US" sz="2400" b="1" dirty="0">
                <a:solidFill>
                  <a:srgbClr val="FFFF66"/>
                </a:solidFill>
              </a:rPr>
              <a:t>After Write (WAW</a:t>
            </a:r>
            <a:r>
              <a:rPr lang="en-US" altLang="en-US" sz="2400" b="1" dirty="0" smtClean="0">
                <a:solidFill>
                  <a:srgbClr val="FFFF66"/>
                </a:solidFill>
              </a:rPr>
              <a:t>):</a:t>
            </a:r>
          </a:p>
          <a:p>
            <a:pPr marL="0" indent="0">
              <a:buNone/>
            </a:pPr>
            <a:endParaRPr lang="en-US" sz="2400" b="1" dirty="0">
              <a:solidFill>
                <a:srgbClr val="FFFF66"/>
              </a:solidFill>
            </a:endParaRPr>
          </a:p>
          <a:p>
            <a:pPr marL="457200" lvl="1" indent="-457200">
              <a:spcBef>
                <a:spcPct val="0"/>
              </a:spcBef>
              <a:spcAft>
                <a:spcPts val="1200"/>
              </a:spcAft>
            </a:pPr>
            <a:r>
              <a:rPr lang="en-US" altLang="en-US" sz="2800" b="1" dirty="0"/>
              <a:t>sub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r1</a:t>
            </a:r>
            <a:r>
              <a:rPr lang="en-US" altLang="en-US" sz="2800" b="1" dirty="0" smtClean="0"/>
              <a:t>,r4,r3</a:t>
            </a:r>
            <a:endParaRPr lang="en-US" altLang="en-US" sz="2800" b="1" dirty="0"/>
          </a:p>
          <a:p>
            <a:r>
              <a:rPr lang="en-US" altLang="en-US" sz="2800" b="1" dirty="0"/>
              <a:t> add </a:t>
            </a:r>
            <a:r>
              <a:rPr lang="en-US" altLang="en-US" sz="2800" b="1" dirty="0">
                <a:solidFill>
                  <a:srgbClr val="FF0000"/>
                </a:solidFill>
              </a:rPr>
              <a:t>r1</a:t>
            </a:r>
            <a:r>
              <a:rPr lang="en-US" altLang="en-US" sz="2800" b="1" dirty="0"/>
              <a:t>,r2,r3</a:t>
            </a:r>
          </a:p>
          <a:p>
            <a:pPr marL="0" indent="0">
              <a:buNone/>
            </a:pP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988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4769</TotalTime>
  <Words>274</Words>
  <Application>Microsoft Office PowerPoint</Application>
  <PresentationFormat>On-screen Show (4:3)</PresentationFormat>
  <Paragraphs>149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Courier New</vt:lpstr>
      <vt:lpstr>Times New Roman</vt:lpstr>
      <vt:lpstr>Trebuchet MS</vt:lpstr>
      <vt:lpstr>Verdana</vt:lpstr>
      <vt:lpstr>Wingdings 2</vt:lpstr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967</cp:revision>
  <dcterms:created xsi:type="dcterms:W3CDTF">2007-02-13T06:15:20Z</dcterms:created>
  <dcterms:modified xsi:type="dcterms:W3CDTF">2019-04-24T11:25:39Z</dcterms:modified>
</cp:coreProperties>
</file>